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78" r:id="rId3"/>
    <p:sldId id="300" r:id="rId4"/>
    <p:sldId id="312" r:id="rId5"/>
    <p:sldId id="281" r:id="rId6"/>
    <p:sldId id="308" r:id="rId7"/>
    <p:sldId id="313" r:id="rId8"/>
    <p:sldId id="295" r:id="rId9"/>
    <p:sldId id="314" r:id="rId10"/>
    <p:sldId id="309" r:id="rId11"/>
    <p:sldId id="305" r:id="rId12"/>
    <p:sldId id="297" r:id="rId13"/>
    <p:sldId id="311" r:id="rId14"/>
    <p:sldId id="277" r:id="rId15"/>
    <p:sldId id="293" r:id="rId16"/>
    <p:sldId id="303" r:id="rId17"/>
    <p:sldId id="298" r:id="rId18"/>
    <p:sldId id="304" r:id="rId19"/>
    <p:sldId id="292" r:id="rId20"/>
    <p:sldId id="29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E8E8E8"/>
    <a:srgbClr val="96D1CF"/>
    <a:srgbClr val="AF9F96"/>
    <a:srgbClr val="FF4B4B"/>
    <a:srgbClr val="A46542"/>
    <a:srgbClr val="5E3A26"/>
    <a:srgbClr val="FF6600"/>
    <a:srgbClr val="FF517C"/>
    <a:srgbClr val="A19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5" autoAdjust="0"/>
    <p:restoredTop sz="96429" autoAdjust="0"/>
  </p:normalViewPr>
  <p:slideViewPr>
    <p:cSldViewPr snapToGrid="0">
      <p:cViewPr varScale="1">
        <p:scale>
          <a:sx n="114" d="100"/>
          <a:sy n="114" d="100"/>
        </p:scale>
        <p:origin x="600" y="96"/>
      </p:cViewPr>
      <p:guideLst>
        <p:guide orient="horz" pos="414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3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9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5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1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1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14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00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9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6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8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balancefriends.com/" TargetMode="External"/><Relationship Id="rId4" Type="http://schemas.openxmlformats.org/officeDocument/2006/relationships/hyperlink" Target="https://trost.co.k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expedia.co.kr/servic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.segye.com/view/20210531514749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pps.apple.com/kr/app/%EA%B8%88%EC%97%B0%EB%85%B8%ED%8A%B8/id99732502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>
            <a:off x="3177706" y="2498114"/>
            <a:ext cx="2497792" cy="1968607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dist="12700" dir="90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01760" y="2206180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동기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00006" y="953286"/>
            <a:ext cx="55684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/>
              <a:t>금연 도우미 </a:t>
            </a:r>
            <a:r>
              <a:rPr lang="ko-KR" altLang="en-US" sz="2400" b="1" dirty="0" err="1"/>
              <a:t>챗봇</a:t>
            </a:r>
            <a:r>
              <a:rPr lang="ko-KR" altLang="en-US" sz="2400" b="1" dirty="0"/>
              <a:t> 애플리케이션 설계</a:t>
            </a:r>
            <a:endParaRPr lang="en-US" altLang="ko-KR" sz="24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807607" y="2175211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14" name="타원 13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5390066" y="2829875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목적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195913" y="2814750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3" name="타원 42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자유형 43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5778372" y="3454289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개발 내용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584219" y="3423320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8" name="타원 47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자유형 48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6210689" y="4095391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참고 서적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016536" y="4064422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7" name="타원 3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자유형 3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7FB4F1-FD03-4D5E-9124-AC2C5C73CA0D}"/>
              </a:ext>
            </a:extLst>
          </p:cNvPr>
          <p:cNvSpPr txBox="1"/>
          <p:nvPr/>
        </p:nvSpPr>
        <p:spPr>
          <a:xfrm>
            <a:off x="7426786" y="4819741"/>
            <a:ext cx="475370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금연 </a:t>
            </a:r>
            <a:r>
              <a:rPr lang="en-US" altLang="ko-KR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일차 팀 구성</a:t>
            </a:r>
            <a:endParaRPr lang="en-US" altLang="ko-KR" sz="2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dirty="0"/>
              <a:t>발표자</a:t>
            </a:r>
            <a:r>
              <a:rPr lang="en-US" altLang="ko-KR" dirty="0"/>
              <a:t> :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pPr algn="just"/>
            <a:r>
              <a:rPr lang="ko-KR" altLang="en-US" dirty="0"/>
              <a:t>소속 </a:t>
            </a:r>
            <a:r>
              <a:rPr lang="en-US" altLang="ko-KR" dirty="0"/>
              <a:t>: </a:t>
            </a:r>
            <a:r>
              <a:rPr lang="ko-KR" altLang="en-US" dirty="0"/>
              <a:t>조선대학교 컴퓨터공학과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정윤찬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/>
              <a:t>김민혁</a:t>
            </a:r>
            <a:r>
              <a:rPr lang="en-US" altLang="ko-KR" dirty="0"/>
              <a:t>, </a:t>
            </a:r>
            <a:r>
              <a:rPr lang="ko-KR" altLang="en-US" dirty="0"/>
              <a:t>문현준</a:t>
            </a:r>
            <a:r>
              <a:rPr lang="en-US" altLang="ko-KR" dirty="0"/>
              <a:t>, </a:t>
            </a:r>
            <a:r>
              <a:rPr lang="ko-KR" altLang="en-US" dirty="0" err="1"/>
              <a:t>조규인</a:t>
            </a:r>
            <a:endParaRPr lang="en-US" altLang="ko-KR" dirty="0"/>
          </a:p>
          <a:p>
            <a:r>
              <a:rPr lang="ko-KR" altLang="en-US" dirty="0"/>
              <a:t>발표 일자 </a:t>
            </a:r>
            <a:r>
              <a:rPr lang="en-US" altLang="ko-KR" dirty="0"/>
              <a:t>: 2022. 03. 28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816AE-7DCF-4D92-ABB7-310954AFA15B}"/>
              </a:ext>
            </a:extLst>
          </p:cNvPr>
          <p:cNvSpPr txBox="1"/>
          <p:nvPr/>
        </p:nvSpPr>
        <p:spPr>
          <a:xfrm>
            <a:off x="167780" y="142613"/>
            <a:ext cx="227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산학캡스톤디자인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682AF-69A4-461E-B788-3C8FA92393D4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설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명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17953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챗봇이란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3DDBA-EFD4-484C-8AC3-FF06318ADEEE}"/>
              </a:ext>
            </a:extLst>
          </p:cNvPr>
          <p:cNvSpPr txBox="1"/>
          <p:nvPr/>
        </p:nvSpPr>
        <p:spPr>
          <a:xfrm>
            <a:off x="3315747" y="5099427"/>
            <a:ext cx="7346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챗봇은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인공 지능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(AI)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과 자연어 처리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(NLP)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를 사용하여 사용자가 텍스트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그래픽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음성을 통해 웹 서비스</a:t>
            </a:r>
            <a:r>
              <a:rPr lang="en-US" altLang="ko-KR" dirty="0">
                <a:solidFill>
                  <a:srgbClr val="191919"/>
                </a:solidFill>
                <a:latin typeface="Segoe UI" panose="020B0502040204020203" pitchFamily="34" charset="0"/>
              </a:rPr>
              <a:t>,</a:t>
            </a:r>
            <a:r>
              <a:rPr lang="en-US" altLang="ko-KR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앱과 상호 작용할 수 있는 시스템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4EB117-30F8-494F-A474-D6361A62D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601" y="1493839"/>
            <a:ext cx="53149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42F4E5-336C-40AE-8F92-2E9BE910B46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62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4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어플 사례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F74F0-2528-4A8D-A3BF-546460B586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88" y="1464016"/>
            <a:ext cx="2483681" cy="441764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B2641E2-1611-4BCF-A0B5-3EB5FD847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040" y="1555594"/>
            <a:ext cx="2091142" cy="42868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726529" y="5927215"/>
            <a:ext cx="256342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멘탈케어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어플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티티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300" b="0" i="0" u="none" strike="noStrike" dirty="0">
                <a:effectLst/>
                <a:latin typeface="Whitney"/>
                <a:hlinkClick r:id="rId4" tooltip="https://trost.co.kr/"/>
              </a:rPr>
              <a:t>https://trost.co.kr/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206531" y="5931907"/>
            <a:ext cx="34049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다이어트 어플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람희</a:t>
            </a:r>
            <a:endParaRPr lang="en-US" altLang="ko-KR" b="0" i="0" u="none" strike="noStrike" dirty="0">
              <a:effectLst/>
              <a:latin typeface="Whitney"/>
              <a:hlinkClick r:id="rId5" tooltip="https://balancefriends.com/"/>
            </a:endParaRPr>
          </a:p>
          <a:p>
            <a:r>
              <a:rPr lang="en-US" altLang="ko-KR" sz="1300" b="0" i="0" u="none" strike="noStrike" dirty="0">
                <a:effectLst/>
                <a:latin typeface="Whitney"/>
                <a:hlinkClick r:id="rId5" tooltip="https://balancefriends.com/"/>
              </a:rPr>
              <a:t>https://balancefriends.com/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95AA19-2640-414A-BB7E-ABDE6091F57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20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챗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봇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4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어플 사례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5AAC-2DB9-4484-8C05-F6A61EB12C04}"/>
              </a:ext>
            </a:extLst>
          </p:cNvPr>
          <p:cNvSpPr txBox="1"/>
          <p:nvPr/>
        </p:nvSpPr>
        <p:spPr>
          <a:xfrm>
            <a:off x="7348754" y="5915035"/>
            <a:ext cx="306171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외국어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공부어플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듀오링고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300" b="0" i="0" u="none" strike="noStrike" dirty="0">
                <a:effectLst/>
                <a:latin typeface="Whitney"/>
              </a:rPr>
              <a:t>https://ko.duolingo.com/</a:t>
            </a:r>
            <a:endParaRPr lang="ko-KR" altLang="en-US" sz="13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92E40-F948-46C9-A7B6-E3049F4F3D4E}"/>
              </a:ext>
            </a:extLst>
          </p:cNvPr>
          <p:cNvSpPr txBox="1"/>
          <p:nvPr/>
        </p:nvSpPr>
        <p:spPr>
          <a:xfrm>
            <a:off x="3015081" y="5915831"/>
            <a:ext cx="2685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여행 어플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익스피디아</a:t>
            </a:r>
            <a:r>
              <a:rPr lang="en-US" altLang="ko-KR" sz="1300" b="0" i="0" u="none" strike="noStrike" dirty="0">
                <a:effectLst/>
                <a:latin typeface="Whitney"/>
                <a:hlinkClick r:id="rId2" tooltip="https://www.expedia.co.kr/service/"/>
              </a:rPr>
              <a:t>https://www.expedia.co.kr/service/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E26544-80DE-4126-8941-22000AB2C874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12/19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82495-5406-4772-9C1B-8BBEA455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09" y="1410591"/>
            <a:ext cx="2540103" cy="44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7A0B2-201E-4834-91EC-0462756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102" y="1233046"/>
            <a:ext cx="2469808" cy="46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24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686300" y="1514194"/>
            <a:ext cx="2838450" cy="283845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24750" y="2685413"/>
            <a:ext cx="2039132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동기 부여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330597" y="2654444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2" name="타원 21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646741" y="3293107"/>
            <a:ext cx="309746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이용하여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AI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상호작용을 통해 금연에 대한 즐거움을 높여주는 시스템을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03750" y="2698135"/>
            <a:ext cx="1782550" cy="35744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편의성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86915" y="2698977"/>
            <a:ext cx="388306" cy="388413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7" name="타원 26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2618" y="3307555"/>
            <a:ext cx="2838450" cy="953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금연 하는데 있어 꼭 필요하고      정확한 정보를 신속하게 얻을 수  있는 기능인 </a:t>
            </a:r>
            <a:r>
              <a:rPr lang="ko-KR" altLang="en-US" sz="13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챗봇을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구현하고자 함</a:t>
            </a:r>
            <a:endParaRPr lang="en-US" altLang="ko-KR" sz="13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26658" y="2553692"/>
            <a:ext cx="2202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/>
              <a:t>개발 목적</a:t>
            </a:r>
            <a:endParaRPr lang="ko-KR" altLang="en-US" sz="4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F5E78-9D65-4EF3-8AA3-FD443ACEA72B}"/>
              </a:ext>
            </a:extLst>
          </p:cNvPr>
          <p:cNvSpPr/>
          <p:nvPr/>
        </p:nvSpPr>
        <p:spPr>
          <a:xfrm>
            <a:off x="410247" y="176832"/>
            <a:ext cx="641839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목적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7F7CA-58A7-4E11-BA41-0A2CA451E390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24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881915" y="1336292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1905285" y="3096832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4431" y="2616381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252380" y="1819892"/>
            <a:ext cx="276311" cy="362870"/>
            <a:chOff x="833549" y="1523311"/>
            <a:chExt cx="276311" cy="31289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510804"/>
              </p:ext>
            </p:extLst>
          </p:nvPr>
        </p:nvGraphicFramePr>
        <p:xfrm>
          <a:off x="4045894" y="1929088"/>
          <a:ext cx="6261675" cy="2617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여러 기관의 발표자료를 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Dialogflow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를 이용하여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챗봇을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학습시켜 질문에 대한 답 도출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사용자의 금연시간을 고려하여 신체의 긍정적 변화를 알려줌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캘린더를 이용하여 사용자의 금연 기간과 실패날짜를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사용자가 초기에 입력한 흡연량에 따라 지금까지 절약한 돈을 보여줌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90F671-8816-4B08-B1E1-C0B40CE4FB86}"/>
              </a:ext>
            </a:extLst>
          </p:cNvPr>
          <p:cNvSpPr/>
          <p:nvPr/>
        </p:nvSpPr>
        <p:spPr>
          <a:xfrm>
            <a:off x="418397" y="178572"/>
            <a:ext cx="738336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내용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B1CAB-F968-4B19-8282-2F8EE2E9838B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69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>
            <a:cxnSpLocks/>
            <a:endCxn id="26" idx="2"/>
          </p:cNvCxnSpPr>
          <p:nvPr/>
        </p:nvCxnSpPr>
        <p:spPr>
          <a:xfrm flipV="1">
            <a:off x="3581286" y="1506213"/>
            <a:ext cx="3741521" cy="30297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6061127" y="1464760"/>
            <a:ext cx="133757" cy="13087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3581286" y="1410888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초기 시작화면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87133" y="1384751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50" name="타원 49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자유형 50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47">
            <a:extLst>
              <a:ext uri="{FF2B5EF4-FFF2-40B4-BE49-F238E27FC236}">
                <a16:creationId xmlns:a16="http://schemas.microsoft.com/office/drawing/2014/main" id="{8F3B598E-E1C4-4F3B-9C56-7A7E3988B968}"/>
              </a:ext>
            </a:extLst>
          </p:cNvPr>
          <p:cNvSpPr/>
          <p:nvPr/>
        </p:nvSpPr>
        <p:spPr>
          <a:xfrm>
            <a:off x="7516960" y="1368447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설문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847486-1083-4A2E-84DD-AE8FA3B5D9A4}"/>
              </a:ext>
            </a:extLst>
          </p:cNvPr>
          <p:cNvGrpSpPr/>
          <p:nvPr/>
        </p:nvGrpSpPr>
        <p:grpSpPr>
          <a:xfrm>
            <a:off x="7322807" y="1342310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EA83FB8-EAF1-4187-B4B7-B100A2E63F3E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50">
              <a:extLst>
                <a:ext uri="{FF2B5EF4-FFF2-40B4-BE49-F238E27FC236}">
                  <a16:creationId xmlns:a16="http://schemas.microsoft.com/office/drawing/2014/main" id="{E355E9B2-E7DE-48B2-A98B-22584FEA6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3992A2-E364-4661-9F69-86F94A6627CE}"/>
              </a:ext>
            </a:extLst>
          </p:cNvPr>
          <p:cNvSpPr/>
          <p:nvPr/>
        </p:nvSpPr>
        <p:spPr>
          <a:xfrm>
            <a:off x="418635" y="176832"/>
            <a:ext cx="53632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설계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B7E7834-6E76-45B1-ADE9-0E95102B7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62" y="2048947"/>
            <a:ext cx="2376000" cy="3960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D17CF73-F3A9-47F6-B7A8-44D1699AD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70" y="2048947"/>
            <a:ext cx="2397600" cy="399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2DB685-BAEE-4F82-A266-A2DA1E4A215C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85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>
            <a:cxnSpLocks/>
          </p:cNvCxnSpPr>
          <p:nvPr/>
        </p:nvCxnSpPr>
        <p:spPr>
          <a:xfrm flipV="1">
            <a:off x="1158030" y="1536509"/>
            <a:ext cx="7876232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637871" y="1464760"/>
            <a:ext cx="133757" cy="130879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717235" y="1472668"/>
            <a:ext cx="128358" cy="130878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158030" y="1410888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메인화면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963877" y="1384751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50" name="타원 49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자유형 50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47">
            <a:extLst>
              <a:ext uri="{FF2B5EF4-FFF2-40B4-BE49-F238E27FC236}">
                <a16:creationId xmlns:a16="http://schemas.microsoft.com/office/drawing/2014/main" id="{8F3B598E-E1C4-4F3B-9C56-7A7E3988B968}"/>
              </a:ext>
            </a:extLst>
          </p:cNvPr>
          <p:cNvSpPr/>
          <p:nvPr/>
        </p:nvSpPr>
        <p:spPr>
          <a:xfrm>
            <a:off x="5093704" y="1368447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847486-1083-4A2E-84DD-AE8FA3B5D9A4}"/>
              </a:ext>
            </a:extLst>
          </p:cNvPr>
          <p:cNvGrpSpPr/>
          <p:nvPr/>
        </p:nvGrpSpPr>
        <p:grpSpPr>
          <a:xfrm>
            <a:off x="4899551" y="1342310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EA83FB8-EAF1-4187-B4B7-B100A2E63F3E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50">
              <a:extLst>
                <a:ext uri="{FF2B5EF4-FFF2-40B4-BE49-F238E27FC236}">
                  <a16:creationId xmlns:a16="http://schemas.microsoft.com/office/drawing/2014/main" id="{E355E9B2-E7DE-48B2-A98B-22584FEA6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모서리가 둥근 직사각형 47">
            <a:extLst>
              <a:ext uri="{FF2B5EF4-FFF2-40B4-BE49-F238E27FC236}">
                <a16:creationId xmlns:a16="http://schemas.microsoft.com/office/drawing/2014/main" id="{077B4D33-B7AB-4244-8375-99B50C493D30}"/>
              </a:ext>
            </a:extLst>
          </p:cNvPr>
          <p:cNvSpPr/>
          <p:nvPr/>
        </p:nvSpPr>
        <p:spPr>
          <a:xfrm>
            <a:off x="9020123" y="1368447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금연 달력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BADA23-C7F4-46A6-ADB1-845BCA5462F7}"/>
              </a:ext>
            </a:extLst>
          </p:cNvPr>
          <p:cNvGrpSpPr/>
          <p:nvPr/>
        </p:nvGrpSpPr>
        <p:grpSpPr>
          <a:xfrm>
            <a:off x="8825970" y="1342310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A97879-D4C1-4C5C-9E2C-6EF39BBD6DF9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자유형 50">
              <a:extLst>
                <a:ext uri="{FF2B5EF4-FFF2-40B4-BE49-F238E27FC236}">
                  <a16:creationId xmlns:a16="http://schemas.microsoft.com/office/drawing/2014/main" id="{6B8A94C1-C66E-48FD-B769-0495FE47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3992A2-E364-4661-9F69-86F94A6627CE}"/>
              </a:ext>
            </a:extLst>
          </p:cNvPr>
          <p:cNvSpPr/>
          <p:nvPr/>
        </p:nvSpPr>
        <p:spPr>
          <a:xfrm>
            <a:off x="418635" y="176832"/>
            <a:ext cx="536327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설계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AF6D5EE-7F17-4FD1-9036-E9CDA465D1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4" y="2012947"/>
            <a:ext cx="2397600" cy="3996000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C202C43F-1AB8-49E4-98E4-B625A618C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07" y="2039639"/>
            <a:ext cx="2397600" cy="3996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FC59DB-A69E-4A96-BADF-914B5B261A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60" y="2012947"/>
            <a:ext cx="2397600" cy="399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203186-CBF6-4F5C-BFA1-E1B4FD0CC2D3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49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향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획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4" y="184968"/>
            <a:ext cx="515770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향후계획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모서리가 둥근 직사각형 47">
            <a:extLst>
              <a:ext uri="{FF2B5EF4-FFF2-40B4-BE49-F238E27FC236}">
                <a16:creationId xmlns:a16="http://schemas.microsoft.com/office/drawing/2014/main" id="{EAE25B4E-5155-44D3-A2E2-7B32A8E42361}"/>
              </a:ext>
            </a:extLst>
          </p:cNvPr>
          <p:cNvSpPr/>
          <p:nvPr/>
        </p:nvSpPr>
        <p:spPr>
          <a:xfrm>
            <a:off x="9417242" y="1402399"/>
            <a:ext cx="1435568" cy="30166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304800" sx="108000" sy="10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향후 확장 예정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5645A2-9354-48A4-B05E-28233FEA17F1}"/>
              </a:ext>
            </a:extLst>
          </p:cNvPr>
          <p:cNvGrpSpPr/>
          <p:nvPr/>
        </p:nvGrpSpPr>
        <p:grpSpPr>
          <a:xfrm>
            <a:off x="9223089" y="1376262"/>
            <a:ext cx="334921" cy="327806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BE4C259-DF51-49D9-ABD6-B1169D8CF89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자유형 50">
              <a:extLst>
                <a:ext uri="{FF2B5EF4-FFF2-40B4-BE49-F238E27FC236}">
                  <a16:creationId xmlns:a16="http://schemas.microsoft.com/office/drawing/2014/main" id="{E789FD8C-FE7E-45F3-99F5-1C45288A4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6207ACB-D18C-4519-87DF-0110766CD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020" y="1984727"/>
            <a:ext cx="2156012" cy="3593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30F803-3DA6-4C04-9673-F4BD629FC6A7}"/>
              </a:ext>
            </a:extLst>
          </p:cNvPr>
          <p:cNvSpPr txBox="1"/>
          <p:nvPr/>
        </p:nvSpPr>
        <p:spPr>
          <a:xfrm>
            <a:off x="8191273" y="5899987"/>
            <a:ext cx="375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주제에서도 똑같이 활용 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7393A-9E69-4180-B4D3-515012D5E61E}"/>
              </a:ext>
            </a:extLst>
          </p:cNvPr>
          <p:cNvSpPr txBox="1"/>
          <p:nvPr/>
        </p:nvSpPr>
        <p:spPr>
          <a:xfrm>
            <a:off x="2708379" y="1376262"/>
            <a:ext cx="4822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챗봇을</a:t>
            </a:r>
            <a:r>
              <a:rPr lang="ko-KR" altLang="en-US" sz="2000" dirty="0"/>
              <a:t> 학습시킬 학술자료</a:t>
            </a:r>
            <a:r>
              <a:rPr lang="en-US" altLang="ko-KR" sz="2000" dirty="0"/>
              <a:t>, </a:t>
            </a:r>
            <a:r>
              <a:rPr lang="ko-KR" altLang="en-US" sz="2000" dirty="0"/>
              <a:t>정보들 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DE32F-01DE-4B0A-8E3C-5422C05C490A}"/>
              </a:ext>
            </a:extLst>
          </p:cNvPr>
          <p:cNvSpPr txBox="1"/>
          <p:nvPr/>
        </p:nvSpPr>
        <p:spPr>
          <a:xfrm>
            <a:off x="1912994" y="5177970"/>
            <a:ext cx="6180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https://www.nosmokeguide.go.kr/lay2/bbs/S1T33C111/H/24/view.do?article_seq=241&amp;tag_name=&amp;cpage=3&amp;rows=10&amp;condition=&amp;keyword=&amp;cat=&amp;rn=22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2CED29-DBA6-4994-AECD-C9D01F86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93" y="1984727"/>
            <a:ext cx="6291990" cy="31707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C4B29C-5550-40F9-ACE5-399B63A20B07}"/>
              </a:ext>
            </a:extLst>
          </p:cNvPr>
          <p:cNvSpPr txBox="1"/>
          <p:nvPr/>
        </p:nvSpPr>
        <p:spPr>
          <a:xfrm>
            <a:off x="2097622" y="5664042"/>
            <a:ext cx="540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보건복지부 금연 길라잡이 중 흡연욕구 다스리기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8160CE-890D-4BED-8B4A-0E59FBAD7A5D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732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참 고  서 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B74C25F-E2C2-4C01-AB45-3EDA417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58980"/>
              </p:ext>
            </p:extLst>
          </p:nvPr>
        </p:nvGraphicFramePr>
        <p:xfrm>
          <a:off x="2772849" y="1993588"/>
          <a:ext cx="8046719" cy="323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3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Do it!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안드로이드 앱 프로그래밍 지음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정재곤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출판사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이지스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퍼블리싱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천인국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그림으로 쉽게 설명하는 안드로이드 프로그래밍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명품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JAVA Programming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황기태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김수호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생능출판사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오렐리앙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제롱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, Hands-On Machin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Learnig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whit Scikit-Learn, </a:t>
                      </a: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Keras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 &amp; TensorFlow,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한빛미디어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6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https://dialogflow.cloud.google.com, Dataflow </a:t>
                      </a: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문서참조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67170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5" y="184968"/>
            <a:ext cx="5341702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참고 서적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7911A-8F28-44E6-AFAA-069E59DADA27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36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DF316-33BA-4DBB-A938-5440C406A38E}"/>
              </a:ext>
            </a:extLst>
          </p:cNvPr>
          <p:cNvSpPr txBox="1"/>
          <p:nvPr/>
        </p:nvSpPr>
        <p:spPr>
          <a:xfrm>
            <a:off x="3869471" y="2797842"/>
            <a:ext cx="5397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 </a:t>
            </a:r>
            <a:endParaRPr lang="ko-KR" alt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1EBFE-B02A-4A4E-8433-5E93C9E02C84}"/>
              </a:ext>
            </a:extLst>
          </p:cNvPr>
          <p:cNvSpPr txBox="1"/>
          <p:nvPr/>
        </p:nvSpPr>
        <p:spPr>
          <a:xfrm>
            <a:off x="3064799" y="22745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“</a:t>
            </a:r>
            <a:endParaRPr lang="ko-KR" altLang="en-US" sz="8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35C28-8464-4F11-8284-DB22D4C8D730}"/>
              </a:ext>
            </a:extLst>
          </p:cNvPr>
          <p:cNvSpPr txBox="1"/>
          <p:nvPr/>
        </p:nvSpPr>
        <p:spPr>
          <a:xfrm>
            <a:off x="8121903" y="3429000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90FCD-5D53-4F31-AE49-C0B2DB4DCC54}"/>
              </a:ext>
            </a:extLst>
          </p:cNvPr>
          <p:cNvSpPr txBox="1"/>
          <p:nvPr/>
        </p:nvSpPr>
        <p:spPr>
          <a:xfrm>
            <a:off x="11466921" y="6299756"/>
            <a:ext cx="87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80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팀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개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C2280-E4EF-4D79-873B-00AA0BB91D1A}"/>
              </a:ext>
            </a:extLst>
          </p:cNvPr>
          <p:cNvSpPr txBox="1"/>
          <p:nvPr/>
        </p:nvSpPr>
        <p:spPr>
          <a:xfrm>
            <a:off x="10151781" y="4810039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조규인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D343E-3FDD-4511-A383-FABC76FADF11}"/>
              </a:ext>
            </a:extLst>
          </p:cNvPr>
          <p:cNvSpPr txBox="1"/>
          <p:nvPr/>
        </p:nvSpPr>
        <p:spPr>
          <a:xfrm>
            <a:off x="2917338" y="4810039"/>
            <a:ext cx="8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정윤찬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ABE2D-4456-431F-8186-93EEDADD1B36}"/>
              </a:ext>
            </a:extLst>
          </p:cNvPr>
          <p:cNvSpPr txBox="1"/>
          <p:nvPr/>
        </p:nvSpPr>
        <p:spPr>
          <a:xfrm>
            <a:off x="5254976" y="4811962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A5F7E-B807-4C14-878A-0F98C0213D7F}"/>
              </a:ext>
            </a:extLst>
          </p:cNvPr>
          <p:cNvSpPr txBox="1"/>
          <p:nvPr/>
        </p:nvSpPr>
        <p:spPr>
          <a:xfrm>
            <a:off x="7766615" y="4810039"/>
            <a:ext cx="8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문현준</a:t>
            </a:r>
            <a:endParaRPr lang="en-US" altLang="ko-KR" dirty="0"/>
          </a:p>
        </p:txBody>
      </p:sp>
      <p:pic>
        <p:nvPicPr>
          <p:cNvPr id="4" name="그림 3" descr="사람, 소년, 젊은이(가) 표시된 사진&#10;&#10;자동 생성된 설명">
            <a:extLst>
              <a:ext uri="{FF2B5EF4-FFF2-40B4-BE49-F238E27FC236}">
                <a16:creationId xmlns:a16="http://schemas.microsoft.com/office/drawing/2014/main" id="{40E0F277-4CFE-4062-902D-20E5E6418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96" y="1922584"/>
            <a:ext cx="2081593" cy="27783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F81B30-B3A2-4468-80C6-7C412B92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630" y="2203565"/>
            <a:ext cx="1997934" cy="24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26D8F7-AA53-43BD-AFEB-3D52F0AA4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70" y="1610049"/>
            <a:ext cx="1794458" cy="309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2/19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F8DAF-1A01-40AF-9FB3-620FA01CC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48" y="2042658"/>
            <a:ext cx="2268836" cy="261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EFF67-E67C-48DA-B818-D446AF196297}"/>
              </a:ext>
            </a:extLst>
          </p:cNvPr>
          <p:cNvSpPr txBox="1"/>
          <p:nvPr/>
        </p:nvSpPr>
        <p:spPr>
          <a:xfrm>
            <a:off x="10151781" y="5133453"/>
            <a:ext cx="872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앱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174AF-488C-496F-96B2-68A66EFDADC2}"/>
              </a:ext>
            </a:extLst>
          </p:cNvPr>
          <p:cNvSpPr txBox="1"/>
          <p:nvPr/>
        </p:nvSpPr>
        <p:spPr>
          <a:xfrm>
            <a:off x="2676257" y="5133453"/>
            <a:ext cx="1555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조장 및 앱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035EA-4BE5-469D-83B3-01F5E09AF88D}"/>
              </a:ext>
            </a:extLst>
          </p:cNvPr>
          <p:cNvSpPr txBox="1"/>
          <p:nvPr/>
        </p:nvSpPr>
        <p:spPr>
          <a:xfrm>
            <a:off x="5258968" y="5133453"/>
            <a:ext cx="9992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자료조사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B3E875-3C74-43A5-8492-0E246A238132}"/>
              </a:ext>
            </a:extLst>
          </p:cNvPr>
          <p:cNvSpPr txBox="1"/>
          <p:nvPr/>
        </p:nvSpPr>
        <p:spPr>
          <a:xfrm>
            <a:off x="7820504" y="5133453"/>
            <a:ext cx="7649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D9724-7C38-4237-B00B-6DEF740D7EB2}"/>
              </a:ext>
            </a:extLst>
          </p:cNvPr>
          <p:cNvSpPr txBox="1"/>
          <p:nvPr/>
        </p:nvSpPr>
        <p:spPr>
          <a:xfrm>
            <a:off x="9165801" y="5417912"/>
            <a:ext cx="2844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010-8732-0764</a:t>
            </a:r>
          </a:p>
          <a:p>
            <a:pPr algn="ctr"/>
            <a:r>
              <a:rPr lang="en-US" altLang="ko-KR" sz="1500" dirty="0"/>
              <a:t>whrbdls1599@naver.com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2087-C880-4575-9273-F2870F7BE108}"/>
              </a:ext>
            </a:extLst>
          </p:cNvPr>
          <p:cNvSpPr txBox="1"/>
          <p:nvPr/>
        </p:nvSpPr>
        <p:spPr>
          <a:xfrm>
            <a:off x="7005044" y="5414138"/>
            <a:ext cx="2395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0" i="0" dirty="0">
                <a:effectLst/>
              </a:rPr>
              <a:t>010-3121-8646</a:t>
            </a:r>
          </a:p>
          <a:p>
            <a:pPr algn="ctr"/>
            <a:r>
              <a:rPr lang="en-US" altLang="ko-KR" sz="1500" dirty="0"/>
              <a:t>ansguswns98@naver.com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51ACFA-41F2-4898-A26B-B061F7994DFC}"/>
              </a:ext>
            </a:extLst>
          </p:cNvPr>
          <p:cNvSpPr txBox="1"/>
          <p:nvPr/>
        </p:nvSpPr>
        <p:spPr>
          <a:xfrm>
            <a:off x="4600146" y="5414138"/>
            <a:ext cx="2092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0" i="0" dirty="0">
                <a:effectLst/>
              </a:rPr>
              <a:t>010-4754-2979</a:t>
            </a:r>
          </a:p>
          <a:p>
            <a:r>
              <a:rPr lang="en-US" altLang="ko-KR" sz="1500" dirty="0"/>
              <a:t>ualsgur98@naver.com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AA14D-2580-4186-A39B-0F39BCE54482}"/>
              </a:ext>
            </a:extLst>
          </p:cNvPr>
          <p:cNvSpPr txBox="1"/>
          <p:nvPr/>
        </p:nvSpPr>
        <p:spPr>
          <a:xfrm>
            <a:off x="2204687" y="5414138"/>
            <a:ext cx="2282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0" i="0" dirty="0">
                <a:effectLst/>
              </a:rPr>
              <a:t>010-7669-3090</a:t>
            </a:r>
          </a:p>
          <a:p>
            <a:r>
              <a:rPr lang="en-US" altLang="ko-KR" sz="1500" b="0" i="0" dirty="0">
                <a:effectLst/>
              </a:rPr>
              <a:t>dbscks2140@gmail.com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11740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540579" y="2613537"/>
            <a:ext cx="7204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회의장면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54AB1E-B4DB-41FA-81BF-323E4EA93E0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3/19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13793D-76D9-41A7-86EA-9529B267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947815"/>
            <a:ext cx="7324725" cy="4438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533D6-CF6F-4426-853D-3943D7CED833}"/>
              </a:ext>
            </a:extLst>
          </p:cNvPr>
          <p:cNvSpPr txBox="1"/>
          <p:nvPr/>
        </p:nvSpPr>
        <p:spPr>
          <a:xfrm>
            <a:off x="4200086" y="1445633"/>
            <a:ext cx="562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브레인스토밍 </a:t>
            </a:r>
            <a:r>
              <a:rPr lang="ko-KR" altLang="en-US" sz="2400" b="1" dirty="0" err="1"/>
              <a:t>디스코드</a:t>
            </a:r>
            <a:r>
              <a:rPr lang="ko-KR" altLang="en-US" sz="2400" b="1" dirty="0"/>
              <a:t> 화상 회의 장면</a:t>
            </a:r>
          </a:p>
        </p:txBody>
      </p:sp>
    </p:spTree>
    <p:extLst>
      <p:ext uri="{BB962C8B-B14F-4D97-AF65-F5344CB8AC3E}">
        <p14:creationId xmlns:p14="http://schemas.microsoft.com/office/powerpoint/2010/main" val="1145285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175604"/>
            <a:ext cx="582277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38561" y="207456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비슷한 기능을 가진 애플리케이션이 존재함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64855" y="3245819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그러나 사용자의 궁금증에 유동적으로 답을 하지 못함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64054" y="442133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07295" y="5632421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9163" y="176344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 flipV="1">
            <a:off x="2852920" y="2171566"/>
            <a:ext cx="1766705" cy="3495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852920" y="2171566"/>
            <a:ext cx="2094819" cy="16177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852920" y="2171566"/>
            <a:ext cx="2137023" cy="28410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cxnSpLocks/>
            <a:stCxn id="45" idx="28"/>
            <a:endCxn id="3" idx="3"/>
          </p:cNvCxnSpPr>
          <p:nvPr/>
        </p:nvCxnSpPr>
        <p:spPr>
          <a:xfrm flipH="1" flipV="1">
            <a:off x="2852920" y="2171566"/>
            <a:ext cx="2120312" cy="40287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619625" y="212360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619625" y="329242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4645118" y="570342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61829" y="451567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38561" y="869026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619625" y="91806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852920" y="1315549"/>
            <a:ext cx="1766705" cy="8560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41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86051" y="2613537"/>
            <a:ext cx="829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흡연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현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황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1175" y="184968"/>
            <a:ext cx="6626406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어플리케이션 주제를 금연으로 선정한 이유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67B5924-F790-4F45-B77E-974ABA93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615" y="1330393"/>
            <a:ext cx="3880637" cy="472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EF4F7C-2D8E-42CF-B1E4-ADAC45F7ED6C}"/>
              </a:ext>
            </a:extLst>
          </p:cNvPr>
          <p:cNvSpPr txBox="1"/>
          <p:nvPr/>
        </p:nvSpPr>
        <p:spPr>
          <a:xfrm>
            <a:off x="8453897" y="6229286"/>
            <a:ext cx="32024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  <a:hlinkClick r:id="rId3" tooltip="http://m.segye.com/view/20210531514749"/>
              </a:rPr>
              <a:t>http://m.segye.com/view/20210531514749</a:t>
            </a:r>
            <a:endParaRPr lang="ko-KR" altLang="en-US" sz="1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B49DB5-5D78-46A9-9B8A-790D82A7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581" y="1265224"/>
            <a:ext cx="4628813" cy="41929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06D3F0-40A4-4018-9774-787CCE56DCCE}"/>
              </a:ext>
            </a:extLst>
          </p:cNvPr>
          <p:cNvSpPr txBox="1"/>
          <p:nvPr/>
        </p:nvSpPr>
        <p:spPr>
          <a:xfrm>
            <a:off x="6649335" y="5582955"/>
            <a:ext cx="5654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자료가 공개된 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OECD 36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개국 중 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18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번째로 높은 수치다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. 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특히 남성 흡연율이 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30.5%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로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, OECD 36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개국 중 상위 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MalgunGothic"/>
              </a:rPr>
              <a:t>6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MalgunGothic"/>
              </a:rPr>
              <a:t>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DE800-B14F-4C29-A01C-33F445C2E698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64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0246" y="176832"/>
            <a:ext cx="582277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38561" y="207456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비슷한 기능을 가진 애플리케이션이 존재함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64855" y="3245819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그러나 사용자의 궁금증에 유동적으로 답을 하지 못함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64054" y="442133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07295" y="5632421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9163" y="176344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 flipV="1">
            <a:off x="2852920" y="2171566"/>
            <a:ext cx="1766705" cy="3495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852920" y="2171566"/>
            <a:ext cx="2094819" cy="16177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852920" y="2171566"/>
            <a:ext cx="2137023" cy="28410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cxnSpLocks/>
            <a:stCxn id="45" idx="28"/>
            <a:endCxn id="3" idx="3"/>
          </p:cNvCxnSpPr>
          <p:nvPr/>
        </p:nvCxnSpPr>
        <p:spPr>
          <a:xfrm flipH="1" flipV="1">
            <a:off x="2852920" y="2171566"/>
            <a:ext cx="2120312" cy="40287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619625" y="212360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619625" y="329242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4645118" y="570342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61829" y="451567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38561" y="869026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619625" y="91806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852920" y="1315549"/>
            <a:ext cx="1766705" cy="8560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137588-DB46-4C06-BE59-C79BED964A85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35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403692" y="2610482"/>
            <a:ext cx="952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금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연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어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4" y="184968"/>
            <a:ext cx="538630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 애플리케이션 현황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B4EF5-7241-4730-87D2-F6FE00F71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"/>
          <a:stretch/>
        </p:blipFill>
        <p:spPr>
          <a:xfrm>
            <a:off x="1853843" y="2434286"/>
            <a:ext cx="6609184" cy="2343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5ECC22-DFB3-4B70-B219-CA25396809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02" y="1227505"/>
            <a:ext cx="2149116" cy="4646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890D12-97E7-4807-8BA9-3FC182C61E90}"/>
              </a:ext>
            </a:extLst>
          </p:cNvPr>
          <p:cNvSpPr txBox="1"/>
          <p:nvPr/>
        </p:nvSpPr>
        <p:spPr>
          <a:xfrm>
            <a:off x="9349365" y="5865853"/>
            <a:ext cx="112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금연노트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4B358-2755-41E0-B825-833CA9864C7B}"/>
              </a:ext>
            </a:extLst>
          </p:cNvPr>
          <p:cNvSpPr txBox="1"/>
          <p:nvPr/>
        </p:nvSpPr>
        <p:spPr>
          <a:xfrm>
            <a:off x="8126719" y="6167002"/>
            <a:ext cx="3567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u="none" strike="noStrike" dirty="0">
                <a:effectLst/>
                <a:latin typeface="Whitney"/>
                <a:hlinkClick r:id="rId4" tooltip="https://apps.apple.com/kr/app/%EA%B8%88%EC%97%B0%EB%85%B8%ED%8A%B8/id997325025"/>
              </a:rPr>
              <a:t>https://apps.apple.com/kr/app/%EA%B8%88%EC%97%B0%EB%85%B8%ED%8A%B8/id997325025</a:t>
            </a:r>
            <a:endParaRPr lang="ko-KR" altLang="en-US" sz="1300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E5E54D-204E-444B-8BED-37FA4FD7B306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29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2058738 w 12192001"/>
              <a:gd name="connsiteY0" fmla="*/ 1039712 h 6858000"/>
              <a:gd name="connsiteX1" fmla="*/ 1758462 w 12192001"/>
              <a:gd name="connsiteY1" fmla="*/ 1339988 h 6858000"/>
              <a:gd name="connsiteX2" fmla="*/ 1758462 w 12192001"/>
              <a:gd name="connsiteY2" fmla="*/ 6351022 h 6858000"/>
              <a:gd name="connsiteX3" fmla="*/ 2058738 w 12192001"/>
              <a:gd name="connsiteY3" fmla="*/ 6651298 h 6858000"/>
              <a:gd name="connsiteX4" fmla="*/ 12192000 w 12192001"/>
              <a:gd name="connsiteY4" fmla="*/ 6651298 h 6858000"/>
              <a:gd name="connsiteX5" fmla="*/ 12192000 w 12192001"/>
              <a:gd name="connsiteY5" fmla="*/ 1039712 h 6858000"/>
              <a:gd name="connsiteX6" fmla="*/ 0 w 12192001"/>
              <a:gd name="connsiteY6" fmla="*/ 0 h 6858000"/>
              <a:gd name="connsiteX7" fmla="*/ 12192001 w 12192001"/>
              <a:gd name="connsiteY7" fmla="*/ 0 h 6858000"/>
              <a:gd name="connsiteX8" fmla="*/ 1219200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2058738" y="1039712"/>
                </a:moveTo>
                <a:cubicBezTo>
                  <a:pt x="1892900" y="1039712"/>
                  <a:pt x="1758462" y="1174150"/>
                  <a:pt x="1758462" y="1339988"/>
                </a:cubicBezTo>
                <a:lnTo>
                  <a:pt x="1758462" y="6351022"/>
                </a:lnTo>
                <a:cubicBezTo>
                  <a:pt x="1758462" y="6516860"/>
                  <a:pt x="1892900" y="6651298"/>
                  <a:pt x="2058738" y="6651298"/>
                </a:cubicBezTo>
                <a:lnTo>
                  <a:pt x="12192000" y="6651298"/>
                </a:lnTo>
                <a:lnTo>
                  <a:pt x="12192000" y="1039712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lvl="4">
              <a:lnSpc>
                <a:spcPct val="150000"/>
              </a:lnSpc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2B5A055-591F-4904-B35C-DA09B865C03B}"/>
              </a:ext>
            </a:extLst>
          </p:cNvPr>
          <p:cNvSpPr/>
          <p:nvPr/>
        </p:nvSpPr>
        <p:spPr>
          <a:xfrm>
            <a:off x="401176" y="1330393"/>
            <a:ext cx="999241" cy="4551264"/>
          </a:xfrm>
          <a:prstGeom prst="roundRect">
            <a:avLst>
              <a:gd name="adj" fmla="val 50000"/>
            </a:avLst>
          </a:prstGeom>
          <a:solidFill>
            <a:srgbClr val="232220"/>
          </a:solidFill>
          <a:ln w="6032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2" name="자유형 17">
            <a:extLst>
              <a:ext uri="{FF2B5EF4-FFF2-40B4-BE49-F238E27FC236}">
                <a16:creationId xmlns:a16="http://schemas.microsoft.com/office/drawing/2014/main" id="{120A2F82-D538-41DF-8BD9-5F5F0DA6B214}"/>
              </a:ext>
            </a:extLst>
          </p:cNvPr>
          <p:cNvSpPr/>
          <p:nvPr/>
        </p:nvSpPr>
        <p:spPr>
          <a:xfrm>
            <a:off x="424546" y="3090933"/>
            <a:ext cx="931646" cy="2676973"/>
          </a:xfrm>
          <a:custGeom>
            <a:avLst/>
            <a:gdLst>
              <a:gd name="connsiteX0" fmla="*/ 931646 w 931646"/>
              <a:gd name="connsiteY0" fmla="*/ 0 h 3830412"/>
              <a:gd name="connsiteX1" fmla="*/ 931646 w 931646"/>
              <a:gd name="connsiteY1" fmla="*/ 3364589 h 3830412"/>
              <a:gd name="connsiteX2" fmla="*/ 465823 w 931646"/>
              <a:gd name="connsiteY2" fmla="*/ 3830412 h 3830412"/>
              <a:gd name="connsiteX3" fmla="*/ 0 w 931646"/>
              <a:gd name="connsiteY3" fmla="*/ 3364589 h 3830412"/>
              <a:gd name="connsiteX4" fmla="*/ 0 w 931646"/>
              <a:gd name="connsiteY4" fmla="*/ 1587657 h 383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646" h="3830412">
                <a:moveTo>
                  <a:pt x="931646" y="0"/>
                </a:moveTo>
                <a:lnTo>
                  <a:pt x="931646" y="3364589"/>
                </a:lnTo>
                <a:cubicBezTo>
                  <a:pt x="931646" y="3621856"/>
                  <a:pt x="723090" y="3830412"/>
                  <a:pt x="465823" y="3830412"/>
                </a:cubicBezTo>
                <a:cubicBezTo>
                  <a:pt x="208556" y="3830412"/>
                  <a:pt x="0" y="3621856"/>
                  <a:pt x="0" y="3364589"/>
                </a:cubicBezTo>
                <a:lnTo>
                  <a:pt x="0" y="1587657"/>
                </a:lnTo>
                <a:close/>
              </a:path>
            </a:pathLst>
          </a:custGeom>
          <a:solidFill>
            <a:schemeClr val="tx1">
              <a:alpha val="57000"/>
            </a:schemeClr>
          </a:solidFill>
          <a:ln w="603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Kozuka Mincho Pr6N H" panose="02020900000000000000" pitchFamily="18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CC649-6A53-4BA9-8473-A88CE39AA21D}"/>
              </a:ext>
            </a:extLst>
          </p:cNvPr>
          <p:cNvSpPr txBox="1"/>
          <p:nvPr/>
        </p:nvSpPr>
        <p:spPr>
          <a:xfrm>
            <a:off x="509180" y="2598575"/>
            <a:ext cx="762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관련학술자료</a:t>
            </a:r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13F26A-1DEB-48CB-9FCD-EE7068BAF57E}"/>
              </a:ext>
            </a:extLst>
          </p:cNvPr>
          <p:cNvGrpSpPr/>
          <p:nvPr/>
        </p:nvGrpSpPr>
        <p:grpSpPr>
          <a:xfrm>
            <a:off x="771641" y="1813993"/>
            <a:ext cx="276311" cy="362870"/>
            <a:chOff x="833549" y="1523311"/>
            <a:chExt cx="276311" cy="31289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1260DEC-5007-47AA-AD58-02417AFC5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49" y="1523311"/>
              <a:ext cx="276311" cy="312890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7D8D18-EF11-4E0B-84D1-F069B2177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14" y="1570578"/>
              <a:ext cx="190028" cy="215184"/>
            </a:xfrm>
            <a:custGeom>
              <a:avLst/>
              <a:gdLst>
                <a:gd name="T0" fmla="*/ 949 w 982"/>
                <a:gd name="T1" fmla="*/ 495 h 1112"/>
                <a:gd name="T2" fmla="*/ 104 w 982"/>
                <a:gd name="T3" fmla="*/ 9 h 1112"/>
                <a:gd name="T4" fmla="*/ 88 w 982"/>
                <a:gd name="T5" fmla="*/ 0 h 1112"/>
                <a:gd name="T6" fmla="*/ 51 w 982"/>
                <a:gd name="T7" fmla="*/ 0 h 1112"/>
                <a:gd name="T8" fmla="*/ 35 w 982"/>
                <a:gd name="T9" fmla="*/ 9 h 1112"/>
                <a:gd name="T10" fmla="*/ 19 w 982"/>
                <a:gd name="T11" fmla="*/ 19 h 1112"/>
                <a:gd name="T12" fmla="*/ 2 w 982"/>
                <a:gd name="T13" fmla="*/ 49 h 1112"/>
                <a:gd name="T14" fmla="*/ 0 w 982"/>
                <a:gd name="T15" fmla="*/ 68 h 1112"/>
                <a:gd name="T16" fmla="*/ 0 w 982"/>
                <a:gd name="T17" fmla="*/ 1044 h 1112"/>
                <a:gd name="T18" fmla="*/ 2 w 982"/>
                <a:gd name="T19" fmla="*/ 1061 h 1112"/>
                <a:gd name="T20" fmla="*/ 19 w 982"/>
                <a:gd name="T21" fmla="*/ 1093 h 1112"/>
                <a:gd name="T22" fmla="*/ 35 w 982"/>
                <a:gd name="T23" fmla="*/ 1103 h 1112"/>
                <a:gd name="T24" fmla="*/ 51 w 982"/>
                <a:gd name="T25" fmla="*/ 1110 h 1112"/>
                <a:gd name="T26" fmla="*/ 68 w 982"/>
                <a:gd name="T27" fmla="*/ 1112 h 1112"/>
                <a:gd name="T28" fmla="*/ 88 w 982"/>
                <a:gd name="T29" fmla="*/ 1110 h 1112"/>
                <a:gd name="T30" fmla="*/ 104 w 982"/>
                <a:gd name="T31" fmla="*/ 1103 h 1112"/>
                <a:gd name="T32" fmla="*/ 949 w 982"/>
                <a:gd name="T33" fmla="*/ 616 h 1112"/>
                <a:gd name="T34" fmla="*/ 963 w 982"/>
                <a:gd name="T35" fmla="*/ 605 h 1112"/>
                <a:gd name="T36" fmla="*/ 981 w 982"/>
                <a:gd name="T37" fmla="*/ 574 h 1112"/>
                <a:gd name="T38" fmla="*/ 982 w 982"/>
                <a:gd name="T39" fmla="*/ 556 h 1112"/>
                <a:gd name="T40" fmla="*/ 981 w 982"/>
                <a:gd name="T41" fmla="*/ 537 h 1112"/>
                <a:gd name="T42" fmla="*/ 963 w 982"/>
                <a:gd name="T43" fmla="*/ 505 h 1112"/>
                <a:gd name="T44" fmla="*/ 949 w 982"/>
                <a:gd name="T45" fmla="*/ 49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2" h="1112">
                  <a:moveTo>
                    <a:pt x="949" y="495"/>
                  </a:moveTo>
                  <a:lnTo>
                    <a:pt x="104" y="9"/>
                  </a:lnTo>
                  <a:lnTo>
                    <a:pt x="88" y="0"/>
                  </a:lnTo>
                  <a:lnTo>
                    <a:pt x="51" y="0"/>
                  </a:lnTo>
                  <a:lnTo>
                    <a:pt x="35" y="9"/>
                  </a:lnTo>
                  <a:lnTo>
                    <a:pt x="19" y="19"/>
                  </a:lnTo>
                  <a:lnTo>
                    <a:pt x="2" y="49"/>
                  </a:lnTo>
                  <a:lnTo>
                    <a:pt x="0" y="68"/>
                  </a:lnTo>
                  <a:lnTo>
                    <a:pt x="0" y="1044"/>
                  </a:lnTo>
                  <a:lnTo>
                    <a:pt x="2" y="1061"/>
                  </a:lnTo>
                  <a:lnTo>
                    <a:pt x="19" y="1093"/>
                  </a:lnTo>
                  <a:lnTo>
                    <a:pt x="35" y="1103"/>
                  </a:lnTo>
                  <a:lnTo>
                    <a:pt x="51" y="1110"/>
                  </a:lnTo>
                  <a:lnTo>
                    <a:pt x="68" y="1112"/>
                  </a:lnTo>
                  <a:lnTo>
                    <a:pt x="88" y="1110"/>
                  </a:lnTo>
                  <a:lnTo>
                    <a:pt x="104" y="1103"/>
                  </a:lnTo>
                  <a:lnTo>
                    <a:pt x="949" y="616"/>
                  </a:lnTo>
                  <a:lnTo>
                    <a:pt x="963" y="605"/>
                  </a:lnTo>
                  <a:lnTo>
                    <a:pt x="981" y="574"/>
                  </a:lnTo>
                  <a:lnTo>
                    <a:pt x="982" y="556"/>
                  </a:lnTo>
                  <a:lnTo>
                    <a:pt x="981" y="537"/>
                  </a:lnTo>
                  <a:lnTo>
                    <a:pt x="963" y="505"/>
                  </a:lnTo>
                  <a:lnTo>
                    <a:pt x="949" y="4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021E50-5B44-41E5-A8AF-BF1D27AA4CB7}"/>
              </a:ext>
            </a:extLst>
          </p:cNvPr>
          <p:cNvSpPr/>
          <p:nvPr/>
        </p:nvSpPr>
        <p:spPr>
          <a:xfrm>
            <a:off x="409564" y="184968"/>
            <a:ext cx="652911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흡연과 외로움의 상관관계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01B1A8-9656-4102-944F-11BC17FA9C03}"/>
              </a:ext>
            </a:extLst>
          </p:cNvPr>
          <p:cNvSpPr txBox="1"/>
          <p:nvPr/>
        </p:nvSpPr>
        <p:spPr>
          <a:xfrm>
            <a:off x="11599178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8/19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1F7871-2018-4C33-A477-43262A48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82" y="1096946"/>
            <a:ext cx="3854506" cy="55449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56FD52-C98A-40F9-82E5-793E26AE0260}"/>
              </a:ext>
            </a:extLst>
          </p:cNvPr>
          <p:cNvSpPr txBox="1"/>
          <p:nvPr/>
        </p:nvSpPr>
        <p:spPr>
          <a:xfrm>
            <a:off x="7215930" y="6376700"/>
            <a:ext cx="438324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https://www.joongang.co.kr/article/23807895#home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5200B-F519-4A9E-83E3-6546B704DA9B}"/>
              </a:ext>
            </a:extLst>
          </p:cNvPr>
          <p:cNvSpPr txBox="1"/>
          <p:nvPr/>
        </p:nvSpPr>
        <p:spPr>
          <a:xfrm>
            <a:off x="7304053" y="2783241"/>
            <a:ext cx="41422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영국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Noto Sans KR"/>
              </a:rPr>
              <a:t>브리스톨대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 연구진은 흡연과 외로움의 상관관계를 연구했다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111111"/>
              </a:solidFill>
              <a:effectLst/>
              <a:latin typeface="Noto Sans KR"/>
            </a:endParaRPr>
          </a:p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그 결과 외로움을 느끼는 사람들은 금연이 어렵다는 사실을 발견했다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또 외로움을 느끼는 사람은 흡연을 시작하기 쉽고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Noto Sans KR"/>
              </a:rPr>
              <a:t>피우는 담배의 양도 더 많은 것으로 나타났다고 연구진은 설명했다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704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18635" y="176832"/>
            <a:ext cx="635128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금연도우미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애플리케이션 개발 동기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138561" y="2074562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비슷한 기능을 가진 애플리케이션이 존재함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064855" y="3245819"/>
            <a:ext cx="500130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그러나 사용자의 궁금증에 유동적으로 답을 하지 못함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164054" y="4421333"/>
            <a:ext cx="4902107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사용자 혼자서 금연을 해야 하는 금연자를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도입해 외로움을 덜어주고 금연에 대한 동기부여를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시켜줌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07295" y="5632421"/>
            <a:ext cx="4858866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이에 본 팀은 사용자의 금연 일수를 기록해 금연에 대한 도움을 주고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Dialogflow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를 이용해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구현하고자 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9163" y="1763441"/>
            <a:ext cx="2493757" cy="816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cxnSp>
        <p:nvCxnSpPr>
          <p:cNvPr id="5" name="직선 연결선 4"/>
          <p:cNvCxnSpPr>
            <a:cxnSpLocks/>
            <a:stCxn id="26" idx="2"/>
            <a:endCxn id="3" idx="3"/>
          </p:cNvCxnSpPr>
          <p:nvPr/>
        </p:nvCxnSpPr>
        <p:spPr>
          <a:xfrm flipH="1" flipV="1">
            <a:off x="2852920" y="2171566"/>
            <a:ext cx="1766705" cy="3495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cxnSpLocks/>
            <a:stCxn id="36" idx="28"/>
            <a:endCxn id="3" idx="3"/>
          </p:cNvCxnSpPr>
          <p:nvPr/>
        </p:nvCxnSpPr>
        <p:spPr>
          <a:xfrm flipH="1" flipV="1">
            <a:off x="2852920" y="2171566"/>
            <a:ext cx="2094819" cy="16177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cxnSpLocks/>
            <a:stCxn id="48" idx="28"/>
            <a:endCxn id="3" idx="3"/>
          </p:cNvCxnSpPr>
          <p:nvPr/>
        </p:nvCxnSpPr>
        <p:spPr>
          <a:xfrm flipH="1" flipV="1">
            <a:off x="2852920" y="2171566"/>
            <a:ext cx="2166382" cy="28138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cxnSpLocks/>
            <a:stCxn id="45" idx="28"/>
            <a:endCxn id="3" idx="3"/>
          </p:cNvCxnSpPr>
          <p:nvPr/>
        </p:nvCxnSpPr>
        <p:spPr>
          <a:xfrm flipH="1" flipV="1">
            <a:off x="2852920" y="2171566"/>
            <a:ext cx="2120312" cy="40287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619625" y="212360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6" name="타원 25"/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자유형 26"/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2A41D1-A08A-434E-939A-B6876F3F6A19}"/>
              </a:ext>
            </a:extLst>
          </p:cNvPr>
          <p:cNvGrpSpPr/>
          <p:nvPr/>
        </p:nvGrpSpPr>
        <p:grpSpPr>
          <a:xfrm>
            <a:off x="4619625" y="3292426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0241D74-4425-47B3-8583-EF64B3C846C4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자유형 26">
              <a:extLst>
                <a:ext uri="{FF2B5EF4-FFF2-40B4-BE49-F238E27FC236}">
                  <a16:creationId xmlns:a16="http://schemas.microsoft.com/office/drawing/2014/main" id="{BD37F28F-2145-4F86-A6C0-DD2829D36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4E99E55-AE74-40DC-A0A5-873DFCD52978}"/>
              </a:ext>
            </a:extLst>
          </p:cNvPr>
          <p:cNvGrpSpPr/>
          <p:nvPr/>
        </p:nvGrpSpPr>
        <p:grpSpPr>
          <a:xfrm>
            <a:off x="4645118" y="5703424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010C03-7FE4-4F6C-AA7F-A0B4EE73EE61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자유형 26">
              <a:extLst>
                <a:ext uri="{FF2B5EF4-FFF2-40B4-BE49-F238E27FC236}">
                  <a16:creationId xmlns:a16="http://schemas.microsoft.com/office/drawing/2014/main" id="{58D9C849-7920-4DE5-991F-64704454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FC12F46-973A-49C9-8085-4A3A997FDCE7}"/>
              </a:ext>
            </a:extLst>
          </p:cNvPr>
          <p:cNvGrpSpPr/>
          <p:nvPr/>
        </p:nvGrpSpPr>
        <p:grpSpPr>
          <a:xfrm>
            <a:off x="4691188" y="4488503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A6BF39-0BBE-4061-9A7B-9C7F63FCAC96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자유형 26">
              <a:extLst>
                <a:ext uri="{FF2B5EF4-FFF2-40B4-BE49-F238E27FC236}">
                  <a16:creationId xmlns:a16="http://schemas.microsoft.com/office/drawing/2014/main" id="{99ACFC03-0E27-441A-97E1-13821F10C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모서리가 둥근 직사각형 59">
            <a:extLst>
              <a:ext uri="{FF2B5EF4-FFF2-40B4-BE49-F238E27FC236}">
                <a16:creationId xmlns:a16="http://schemas.microsoft.com/office/drawing/2014/main" id="{05E946FC-E4BB-4C87-84C4-25C15783C215}"/>
              </a:ext>
            </a:extLst>
          </p:cNvPr>
          <p:cNvSpPr/>
          <p:nvPr/>
        </p:nvSpPr>
        <p:spPr>
          <a:xfrm>
            <a:off x="5138561" y="869026"/>
            <a:ext cx="4927600" cy="9571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04800" sx="96000" sy="9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우리나의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흡연률은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OECD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다른 나라에 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높은편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F0DD1F7-7235-48ED-9E72-299A247B3153}"/>
              </a:ext>
            </a:extLst>
          </p:cNvPr>
          <p:cNvGrpSpPr/>
          <p:nvPr/>
        </p:nvGrpSpPr>
        <p:grpSpPr>
          <a:xfrm>
            <a:off x="4619625" y="934172"/>
            <a:ext cx="798151" cy="794965"/>
            <a:chOff x="6798071" y="461424"/>
            <a:chExt cx="484194" cy="484328"/>
          </a:xfrm>
          <a:solidFill>
            <a:schemeClr val="bg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11A01A7-5EE0-4B76-A164-58FD0DD01850}"/>
                </a:ext>
              </a:extLst>
            </p:cNvPr>
            <p:cNvSpPr/>
            <p:nvPr/>
          </p:nvSpPr>
          <p:spPr>
            <a:xfrm>
              <a:off x="6798071" y="461424"/>
              <a:ext cx="484194" cy="484328"/>
            </a:xfrm>
            <a:prstGeom prst="ellipse">
              <a:avLst/>
            </a:prstGeom>
            <a:grpFill/>
            <a:ln>
              <a:noFill/>
            </a:ln>
            <a:effectLst>
              <a:outerShdw blurRad="3048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400" dirty="0">
                <a:solidFill>
                  <a:prstClr val="white">
                    <a:lumMod val="8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자유형 26">
              <a:extLst>
                <a:ext uri="{FF2B5EF4-FFF2-40B4-BE49-F238E27FC236}">
                  <a16:creationId xmlns:a16="http://schemas.microsoft.com/office/drawing/2014/main" id="{E9F5CBF3-0D9E-470C-B846-587E290F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1890" y="591320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D87A2B-6E5F-4076-A58B-F02391ED1663}"/>
              </a:ext>
            </a:extLst>
          </p:cNvPr>
          <p:cNvCxnSpPr>
            <a:cxnSpLocks/>
            <a:stCxn id="29" idx="2"/>
            <a:endCxn id="3" idx="3"/>
          </p:cNvCxnSpPr>
          <p:nvPr/>
        </p:nvCxnSpPr>
        <p:spPr>
          <a:xfrm flipH="1">
            <a:off x="2852920" y="1331655"/>
            <a:ext cx="1766705" cy="8399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80F4EE0-980A-447C-B174-DDEC286FB9CD}"/>
              </a:ext>
            </a:extLst>
          </p:cNvPr>
          <p:cNvSpPr txBox="1"/>
          <p:nvPr/>
        </p:nvSpPr>
        <p:spPr>
          <a:xfrm>
            <a:off x="11590789" y="629975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88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780</Words>
  <Application>Microsoft Office PowerPoint</Application>
  <PresentationFormat>와이드스크린</PresentationFormat>
  <Paragraphs>157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HY견고딕</vt:lpstr>
      <vt:lpstr>Kozuka Mincho Pr6N H</vt:lpstr>
      <vt:lpstr>MalgunGothic</vt:lpstr>
      <vt:lpstr>Noto Sans KR</vt:lpstr>
      <vt:lpstr>Whitney</vt:lpstr>
      <vt:lpstr>맑은 고딕</vt:lpstr>
      <vt:lpstr>야놀자 야체 B</vt:lpstr>
      <vt:lpstr>한컴 말랑말랑 Bold</vt:lpstr>
      <vt:lpstr>휴먼모음T</vt:lpstr>
      <vt:lpstr>Arial</vt:lpstr>
      <vt:lpstr>Segoe UI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Jo gyu in</cp:lastModifiedBy>
  <cp:revision>293</cp:revision>
  <dcterms:created xsi:type="dcterms:W3CDTF">2018-05-09T06:13:43Z</dcterms:created>
  <dcterms:modified xsi:type="dcterms:W3CDTF">2022-03-27T12:55:06Z</dcterms:modified>
</cp:coreProperties>
</file>